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Garamond"/>
      <p:regular r:id="rId19"/>
      <p:bold r:id="rId20"/>
      <p:italic r:id="rId21"/>
      <p:boldItalic r:id="rId22"/>
    </p:embeddedFont>
    <p:embeddedFont>
      <p:font typeface="Oswald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bold.fntdata"/><Relationship Id="rId11" Type="http://schemas.openxmlformats.org/officeDocument/2006/relationships/slide" Target="slides/slide5.xml"/><Relationship Id="rId22" Type="http://schemas.openxmlformats.org/officeDocument/2006/relationships/font" Target="fonts/Garamond-boldItalic.fntdata"/><Relationship Id="rId10" Type="http://schemas.openxmlformats.org/officeDocument/2006/relationships/slide" Target="slides/slide4.xml"/><Relationship Id="rId21" Type="http://schemas.openxmlformats.org/officeDocument/2006/relationships/font" Target="fonts/Garamond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Garamond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icode.guru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67dbb9740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067dbb9740_2_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67dbb9740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067dbb9740_2_1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ef6e307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4ef6e3078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166e23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c166e235e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67dbb97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Reduce wording.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join us at </a:t>
            </a:r>
            <a:r>
              <a:rPr lang="en" u="sng">
                <a:solidFill>
                  <a:schemeClr val="hlink"/>
                </a:solidFill>
                <a:hlinkClick r:id="rId2"/>
              </a:rPr>
              <a:t>www.icode.guru</a:t>
            </a:r>
            <a:r>
              <a:rPr lang="en"/>
              <a:t> under </a:t>
            </a:r>
            <a:r>
              <a:rPr lang="en"/>
              <a:t>every</a:t>
            </a:r>
            <a:r>
              <a:rPr lang="en"/>
              <a:t> slide.</a:t>
            </a:r>
            <a:endParaRPr/>
          </a:p>
        </p:txBody>
      </p:sp>
      <p:sp>
        <p:nvSpPr>
          <p:cNvPr id="201" name="Google Shape;201;g1067dbb974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67dbb9740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6 sessions per day, 1 weekly webinar, 1 weekly workshop.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Graduate studies in USa (FREE IELTS and GRE Courses)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Programming (Python/Java)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 Development (Data Structures)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sessions are recorded and can be found on Facebook page of iCodeGuru.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067dbb9740_2_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67dbb9740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1" marL="5588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1700"/>
              <a:buChar char="•"/>
            </a:pPr>
            <a:r>
              <a:rPr lang="en" sz="15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Facebook XR.</a:t>
            </a:r>
            <a:endParaRPr sz="15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09550" lvl="1" marL="5588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1700"/>
              <a:buChar char="•"/>
            </a:pPr>
            <a:r>
              <a:rPr lang="en" sz="15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IDAO Olympiad.</a:t>
            </a:r>
            <a:endParaRPr sz="15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47650" lvl="1" marL="5588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2100"/>
              <a:buChar char="•"/>
            </a:pPr>
            <a:r>
              <a:rPr lang="en" sz="1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Participated in:</a:t>
            </a:r>
            <a:endParaRPr sz="18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1700"/>
              <a:buChar char="•"/>
            </a:pPr>
            <a:r>
              <a:rPr lang="en" sz="15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Ripe.ai</a:t>
            </a:r>
            <a:endParaRPr sz="15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1700"/>
              <a:buChar char="•"/>
            </a:pPr>
            <a:r>
              <a:rPr lang="en" sz="15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IDAO Machine Learning Boot Camp.</a:t>
            </a:r>
            <a:endParaRPr sz="15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47650" lvl="2" marL="9017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2100"/>
              <a:buChar char="•"/>
            </a:pPr>
            <a:r>
              <a:rPr lang="en" sz="1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#BuildwithAI</a:t>
            </a:r>
            <a:endParaRPr sz="18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27000" lvl="3" marL="11557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1600"/>
              <a:buChar char="•"/>
            </a:pPr>
            <a:r>
              <a:rPr lang="en" sz="15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9 International Awards</a:t>
            </a:r>
            <a:endParaRPr sz="15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27000" lvl="3" marL="11557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1600"/>
              <a:buChar char="•"/>
            </a:pPr>
            <a:r>
              <a:rPr lang="en" sz="15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1 International Jobs in Hong Kong Based IT Company.</a:t>
            </a:r>
            <a:endParaRPr sz="15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27000" lvl="4" marL="14986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1600"/>
              <a:buChar char="•"/>
            </a:pPr>
            <a:r>
              <a:rPr lang="en" sz="1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One of the students of iCodeGuru was hired by an IT company through the hackathon competition.</a:t>
            </a:r>
            <a:endParaRPr sz="1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27000" lvl="3" marL="11557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1600"/>
              <a:buChar char="•"/>
            </a:pPr>
            <a:r>
              <a:rPr lang="en" sz="15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1 Regional Ambassador for future Hackathons.</a:t>
            </a:r>
            <a:endParaRPr sz="15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27000" lvl="3" marL="1155700" rtl="0" algn="l">
              <a:spcBef>
                <a:spcPts val="800"/>
              </a:spcBef>
              <a:spcAft>
                <a:spcPts val="0"/>
              </a:spcAft>
              <a:buClr>
                <a:srgbClr val="83992A"/>
              </a:buClr>
              <a:buSzPts val="1600"/>
              <a:buChar char="•"/>
            </a:pPr>
            <a:r>
              <a:rPr lang="en" sz="15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Increased number of participants from iCodeGuru representing Pakistan on International level. </a:t>
            </a:r>
            <a:endParaRPr sz="15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09550" lvl="2" marL="901700" rtl="0" algn="l"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•"/>
            </a:pPr>
            <a:r>
              <a:t/>
            </a:r>
            <a:endParaRPr sz="15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8" name="Google Shape;238;g1067dbb9740_2_1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43cc8e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43cc8e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b97fd80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b97fd80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b97fd80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b97fd80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08b0ec1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08b0ec1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143ae104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143ae104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descr="HD-PanelTitleR1.png" id="63" name="Google Shape;63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Title-UniformTrim.png" id="65" name="Google Shape;65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66" name="Google Shape;6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4"/>
          <p:cNvSpPr txBox="1"/>
          <p:nvPr>
            <p:ph type="ctrTitle"/>
          </p:nvPr>
        </p:nvSpPr>
        <p:spPr>
          <a:xfrm>
            <a:off x="2019299" y="1403348"/>
            <a:ext cx="5111752" cy="1136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019299" y="2743198"/>
            <a:ext cx="5111752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5987424" y="3778247"/>
            <a:ext cx="6731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2019298" y="3778247"/>
            <a:ext cx="3910976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6717675" y="3778247"/>
            <a:ext cx="41337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4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511302" y="1314455"/>
            <a:ext cx="6119016" cy="13668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511300" y="2884538"/>
            <a:ext cx="6119017" cy="7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" name="Google Shape;86;p16"/>
          <p:cNvCxnSpPr/>
          <p:nvPr/>
        </p:nvCxnSpPr>
        <p:spPr>
          <a:xfrm>
            <a:off x="1509542" y="2782939"/>
            <a:ext cx="6122535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7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7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973836" y="1920240"/>
            <a:ext cx="3538728" cy="24825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636008" y="1920240"/>
            <a:ext cx="3538728" cy="24825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971550" y="1993900"/>
            <a:ext cx="353872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2400"/>
              <a:buNone/>
              <a:defRPr b="0" sz="21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400"/>
              <a:buNone/>
              <a:defRPr b="1" sz="1200"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971550" y="2432446"/>
            <a:ext cx="3538728" cy="19744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4635502" y="1993900"/>
            <a:ext cx="353872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2400"/>
              <a:buNone/>
              <a:defRPr b="0" sz="21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400"/>
              <a:buNone/>
              <a:defRPr b="1" sz="1200"/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4635502" y="2432446"/>
            <a:ext cx="3538728" cy="19744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" name="Google Shape;104;p18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" name="Google Shape;110;p19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970358" y="1041400"/>
            <a:ext cx="278884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064001" y="736598"/>
            <a:ext cx="4102099" cy="3670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970358" y="2273299"/>
            <a:ext cx="2788841" cy="18288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700"/>
            </a:lvl9pPr>
          </a:lstStyle>
          <a:p/>
        </p:txBody>
      </p:sp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" name="Google Shape;122;p21"/>
          <p:cNvCxnSpPr/>
          <p:nvPr/>
        </p:nvCxnSpPr>
        <p:spPr>
          <a:xfrm>
            <a:off x="1047127" y="2184400"/>
            <a:ext cx="26358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971549" y="1412874"/>
            <a:ext cx="468136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aramond"/>
              <a:buNone/>
              <a:defRPr b="0"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/>
          <p:nvPr>
            <p:ph idx="2" type="pic"/>
          </p:nvPr>
        </p:nvSpPr>
        <p:spPr>
          <a:xfrm>
            <a:off x="6071123" y="781050"/>
            <a:ext cx="2297510" cy="35814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971549" y="2441574"/>
            <a:ext cx="468136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4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700"/>
            </a:lvl9pPr>
          </a:lstStyle>
          <a:p/>
        </p:txBody>
      </p:sp>
      <p:sp>
        <p:nvSpPr>
          <p:cNvPr id="127" name="Google Shape;127;p22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971551" y="3611561"/>
            <a:ext cx="720725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/>
          <p:nvPr>
            <p:ph idx="2" type="pic"/>
          </p:nvPr>
        </p:nvSpPr>
        <p:spPr>
          <a:xfrm>
            <a:off x="781070" y="781049"/>
            <a:ext cx="7579479" cy="2501902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971551" y="4036615"/>
            <a:ext cx="7207250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1200"/>
              <a:buNone/>
              <a:defRPr sz="11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700"/>
            </a:lvl9pPr>
          </a:lstStyle>
          <a:p/>
        </p:txBody>
      </p:sp>
      <p:sp>
        <p:nvSpPr>
          <p:cNvPr id="134" name="Google Shape;134;p23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977901" y="736599"/>
            <a:ext cx="7194549" cy="2216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977901" y="3257549"/>
            <a:ext cx="7194549" cy="1149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17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1047127" y="3105149"/>
            <a:ext cx="70554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084660" y="736599"/>
            <a:ext cx="6972298" cy="177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1256109" y="2514600"/>
            <a:ext cx="6629401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1700"/>
              <a:buFont typeface="Garamond"/>
              <a:buNone/>
              <a:defRPr sz="15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700"/>
              <a:buFont typeface="Garamond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600"/>
              <a:buFont typeface="Garamond"/>
              <a:buNone/>
              <a:defRPr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Font typeface="Garamond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Font typeface="Garamond"/>
              <a:buNone/>
              <a:defRPr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971551" y="3257549"/>
            <a:ext cx="7207250" cy="1149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17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sz="1100"/>
          </a:p>
        </p:txBody>
      </p:sp>
      <p:sp>
        <p:nvSpPr>
          <p:cNvPr id="152" name="Google Shape;152;p25"/>
          <p:cNvSpPr txBox="1"/>
          <p:nvPr/>
        </p:nvSpPr>
        <p:spPr>
          <a:xfrm>
            <a:off x="7950200" y="2120902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sz="1100"/>
          </a:p>
        </p:txBody>
      </p:sp>
      <p:cxnSp>
        <p:nvCxnSpPr>
          <p:cNvPr id="153" name="Google Shape;153;p25"/>
          <p:cNvCxnSpPr/>
          <p:nvPr/>
        </p:nvCxnSpPr>
        <p:spPr>
          <a:xfrm>
            <a:off x="1047127" y="3105149"/>
            <a:ext cx="70554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971551" y="2481436"/>
            <a:ext cx="7207251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971551" y="3583036"/>
            <a:ext cx="720725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7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1084660" y="736599"/>
            <a:ext cx="6972298" cy="168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971551" y="2729484"/>
            <a:ext cx="7207251" cy="66522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2" type="body"/>
          </p:nvPr>
        </p:nvSpPr>
        <p:spPr>
          <a:xfrm>
            <a:off x="971551" y="3397250"/>
            <a:ext cx="7207251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sz="1100"/>
          </a:p>
        </p:txBody>
      </p:sp>
      <p:sp>
        <p:nvSpPr>
          <p:cNvPr id="168" name="Google Shape;168;p27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sz="1100"/>
          </a:p>
        </p:txBody>
      </p:sp>
      <p:cxnSp>
        <p:nvCxnSpPr>
          <p:cNvPr id="169" name="Google Shape;169;p27"/>
          <p:cNvCxnSpPr/>
          <p:nvPr/>
        </p:nvCxnSpPr>
        <p:spPr>
          <a:xfrm>
            <a:off x="1047127" y="2571750"/>
            <a:ext cx="70554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971551" y="736599"/>
            <a:ext cx="7207250" cy="168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971551" y="2722626"/>
            <a:ext cx="7207251" cy="6309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2" type="body"/>
          </p:nvPr>
        </p:nvSpPr>
        <p:spPr>
          <a:xfrm>
            <a:off x="971550" y="3352799"/>
            <a:ext cx="7207252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28"/>
          <p:cNvCxnSpPr/>
          <p:nvPr/>
        </p:nvCxnSpPr>
        <p:spPr>
          <a:xfrm>
            <a:off x="1047127" y="2571750"/>
            <a:ext cx="70554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 rot="5400000">
            <a:off x="3327398" y="-438148"/>
            <a:ext cx="2489202" cy="72008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" name="Google Shape;184;p29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 rot="5400000">
            <a:off x="5623452" y="1862663"/>
            <a:ext cx="3670301" cy="1418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 rot="5400000">
            <a:off x="1923782" y="-215635"/>
            <a:ext cx="3670300" cy="55747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spcBef>
                <a:spcPts val="500"/>
              </a:spcBef>
              <a:spcAft>
                <a:spcPts val="5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" name="Google Shape;191;p30"/>
          <p:cNvCxnSpPr/>
          <p:nvPr/>
        </p:nvCxnSpPr>
        <p:spPr>
          <a:xfrm>
            <a:off x="6647917" y="742950"/>
            <a:ext cx="0" cy="36576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5.jp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7.xml"/><Relationship Id="rId6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11802" y="0"/>
            <a:ext cx="9172471" cy="5142161"/>
            <a:chOff x="-15736" y="0"/>
            <a:chExt cx="12229962" cy="6856214"/>
          </a:xfrm>
        </p:grpSpPr>
        <p:pic>
          <p:nvPicPr>
            <p:cNvPr descr="HD-PanelContent.png" id="52" name="Google Shape;52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53;p13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54" name="Google Shape;5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55" name="Google Shape;55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13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 b="0" i="0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365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5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302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1750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048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048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048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048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04800" lvl="8" marL="4114800" marR="0" rtl="0" algn="l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icode.gur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hyperlink" Target="http://www.icode.gur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icode.guru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9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icode.guru" TargetMode="External"/><Relationship Id="rId4" Type="http://schemas.openxmlformats.org/officeDocument/2006/relationships/image" Target="../media/image21.jp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3.jp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icode.guru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ctrTitle"/>
          </p:nvPr>
        </p:nvSpPr>
        <p:spPr>
          <a:xfrm>
            <a:off x="1941910" y="974338"/>
            <a:ext cx="6686549" cy="16970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b="1" lang="en"/>
              <a:t>iCode Guru</a:t>
            </a:r>
            <a:endParaRPr b="1"/>
          </a:p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1941909" y="2671424"/>
            <a:ext cx="6686549" cy="8447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Share, Learn &amp; Grow</a:t>
            </a:r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4377200" y="36387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Join us at </a:t>
            </a:r>
            <a:r>
              <a:rPr i="1" lang="en" sz="1300" u="sng">
                <a:solidFill>
                  <a:srgbClr val="2200CC"/>
                </a:solidFill>
                <a:latin typeface="Garamond"/>
                <a:ea typeface="Garamond"/>
                <a:cs typeface="Garamond"/>
                <a:sym typeface="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www.icode.guru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1915319" y="551975"/>
            <a:ext cx="53133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Garamond"/>
              <a:buNone/>
            </a:pPr>
            <a:r>
              <a:rPr lang="en" sz="7200"/>
              <a:t>Thank You</a:t>
            </a: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2923250" y="3040925"/>
            <a:ext cx="1614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www.icode.guru/join</a:t>
            </a:r>
            <a:endParaRPr sz="700"/>
          </a:p>
        </p:txBody>
      </p:sp>
      <p:sp>
        <p:nvSpPr>
          <p:cNvPr id="283" name="Google Shape;283;p40"/>
          <p:cNvSpPr txBox="1"/>
          <p:nvPr/>
        </p:nvSpPr>
        <p:spPr>
          <a:xfrm>
            <a:off x="4639025" y="3040925"/>
            <a:ext cx="1825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facebook.com/iCodeGuru</a:t>
            </a:r>
            <a:endParaRPr sz="700"/>
          </a:p>
        </p:txBody>
      </p:sp>
      <p:pic>
        <p:nvPicPr>
          <p:cNvPr id="284" name="Google Shape;284;p40"/>
          <p:cNvPicPr preferRelativeResize="0"/>
          <p:nvPr/>
        </p:nvPicPr>
        <p:blipFill rotWithShape="1">
          <a:blip r:embed="rId3">
            <a:alphaModFix/>
          </a:blip>
          <a:srcRect b="10402" l="0" r="0" t="0"/>
          <a:stretch/>
        </p:blipFill>
        <p:spPr>
          <a:xfrm>
            <a:off x="3136725" y="2144694"/>
            <a:ext cx="1284105" cy="8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850" y="2177525"/>
            <a:ext cx="935625" cy="7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682250" y="-488975"/>
            <a:ext cx="7716300" cy="47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Title:</a:t>
            </a:r>
            <a:br>
              <a:rPr b="1" lang="en" sz="26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lang="en" sz="26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Your Future, Your Terms: The Roadmap to Winning Stanford Scholarships</a:t>
            </a:r>
            <a:endParaRPr b="1" sz="26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n" sz="25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lang="en" sz="25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" sz="25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Guest Speaker: </a:t>
            </a:r>
            <a:endParaRPr b="1" sz="25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5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3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en" sz="22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Ahmed Mohsin</a:t>
            </a:r>
            <a:r>
              <a:rPr b="1" lang="en" sz="2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5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(PhD Student @Stanford University, USA)</a:t>
            </a:r>
            <a:endParaRPr b="1" sz="15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  	 </a:t>
            </a:r>
            <a:endParaRPr sz="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971550" y="894800"/>
            <a:ext cx="75681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Dr. Zafar Shahid </a:t>
            </a:r>
            <a:r>
              <a:rPr b="1" lang="en" sz="16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(Engineering Executive, Silicon Valley, USA)</a:t>
            </a:r>
            <a:endParaRPr b="1" sz="7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 rotWithShape="1">
          <a:blip r:embed="rId3">
            <a:alphaModFix/>
          </a:blip>
          <a:srcRect b="27086" l="9305" r="0" t="10859"/>
          <a:stretch/>
        </p:blipFill>
        <p:spPr>
          <a:xfrm>
            <a:off x="6543150" y="2071525"/>
            <a:ext cx="1727800" cy="17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971550" y="1993950"/>
            <a:ext cx="5489400" cy="2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22250" lvl="0" marL="215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MS/PhD from </a:t>
            </a:r>
            <a:r>
              <a:rPr lang="en"/>
              <a:t>University of Montpellier, France</a:t>
            </a:r>
            <a:endParaRPr/>
          </a:p>
          <a:p>
            <a:pPr indent="-222250" lvl="0" marL="215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Highest </a:t>
            </a:r>
            <a:r>
              <a:rPr lang="en"/>
              <a:t>Cited</a:t>
            </a:r>
            <a:r>
              <a:rPr lang="en"/>
              <a:t> Researcher in his domain (Over 40 Publications) &amp; </a:t>
            </a:r>
            <a:r>
              <a:rPr lang="en"/>
              <a:t>3 Patients (Books)</a:t>
            </a:r>
            <a:endParaRPr/>
          </a:p>
          <a:p>
            <a:pPr indent="-190500" lvl="0" marL="2159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Gives Research Funding to for Top Research Lab in USA/Europe</a:t>
            </a:r>
            <a:endParaRPr/>
          </a:p>
          <a:p>
            <a:pPr indent="-190500" lvl="0" marL="2159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Training Silicon Valley Engineers since 2015 for </a:t>
            </a:r>
            <a:r>
              <a:rPr lang="en"/>
              <a:t>FAANG</a:t>
            </a:r>
            <a:endParaRPr/>
          </a:p>
          <a:p>
            <a:pPr indent="-2476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Interviewed over 1000 Candidates at FAANG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</a:rPr>
              <a:t>Join us at </a:t>
            </a:r>
            <a:r>
              <a:rPr b="1" i="1" lang="en" sz="13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www.icode.guru</a:t>
            </a:r>
            <a:endParaRPr b="1"/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550" y="4082025"/>
            <a:ext cx="325425" cy="3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7020975" y="3978788"/>
            <a:ext cx="208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@zafarshahid</a:t>
            </a:r>
            <a:endParaRPr sz="18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00" name="Google Shape;30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7325" y="1674576"/>
            <a:ext cx="668050" cy="6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5950" y="3178700"/>
            <a:ext cx="802452" cy="2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1230116" y="744841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204" name="Google Shape;204;p32"/>
          <p:cNvSpPr txBox="1"/>
          <p:nvPr/>
        </p:nvSpPr>
        <p:spPr>
          <a:xfrm>
            <a:off x="971525" y="2066725"/>
            <a:ext cx="72009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Join us at </a:t>
            </a:r>
            <a:r>
              <a:rPr i="1" lang="en" sz="1300" u="sng">
                <a:solidFill>
                  <a:srgbClr val="2200CC"/>
                </a:solidFill>
                <a:latin typeface="Garamond"/>
                <a:ea typeface="Garamond"/>
                <a:cs typeface="Garamond"/>
                <a:sym typeface="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www.icode.guru</a:t>
            </a:r>
            <a:endParaRPr i="1" sz="2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1313159" y="3549498"/>
            <a:ext cx="1112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Employability</a:t>
            </a:r>
            <a:endParaRPr sz="700"/>
          </a:p>
        </p:txBody>
      </p:sp>
      <p:sp>
        <p:nvSpPr>
          <p:cNvPr id="206" name="Google Shape;206;p32"/>
          <p:cNvSpPr txBox="1"/>
          <p:nvPr/>
        </p:nvSpPr>
        <p:spPr>
          <a:xfrm>
            <a:off x="3758948" y="3549498"/>
            <a:ext cx="119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Hi-Tech Skills</a:t>
            </a:r>
            <a:endParaRPr sz="700"/>
          </a:p>
        </p:txBody>
      </p:sp>
      <p:sp>
        <p:nvSpPr>
          <p:cNvPr id="207" name="Google Shape;207;p32"/>
          <p:cNvSpPr txBox="1"/>
          <p:nvPr/>
        </p:nvSpPr>
        <p:spPr>
          <a:xfrm>
            <a:off x="6055550" y="3549500"/>
            <a:ext cx="1572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International Mentors</a:t>
            </a:r>
            <a:endParaRPr sz="700"/>
          </a:p>
        </p:txBody>
      </p:sp>
      <p:sp>
        <p:nvSpPr>
          <p:cNvPr id="208" name="Google Shape;208;p32"/>
          <p:cNvSpPr txBox="1"/>
          <p:nvPr/>
        </p:nvSpPr>
        <p:spPr>
          <a:xfrm>
            <a:off x="7144148" y="3331218"/>
            <a:ext cx="1031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4">
            <a:alphaModFix/>
          </a:blip>
          <a:srcRect b="0" l="8306" r="7532" t="0"/>
          <a:stretch/>
        </p:blipFill>
        <p:spPr>
          <a:xfrm>
            <a:off x="1082975" y="2193425"/>
            <a:ext cx="1572768" cy="12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5">
            <a:alphaModFix/>
          </a:blip>
          <a:srcRect b="0" l="5344" r="7334" t="0"/>
          <a:stretch/>
        </p:blipFill>
        <p:spPr>
          <a:xfrm>
            <a:off x="3568861" y="2193425"/>
            <a:ext cx="1573574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5616" y="2217980"/>
            <a:ext cx="1572768" cy="1243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658175" y="512400"/>
            <a:ext cx="7874100" cy="411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971551" y="407351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lang="en"/>
              <a:t>Our Focus/How we Work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1081625" y="2062725"/>
            <a:ext cx="7579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</a:rPr>
              <a:t>                                                                                                                               </a:t>
            </a:r>
            <a:r>
              <a:rPr i="1" lang="en" sz="1300">
                <a:solidFill>
                  <a:schemeClr val="dk1"/>
                </a:solidFill>
              </a:rPr>
              <a:t>Join us at </a:t>
            </a:r>
            <a:r>
              <a:rPr i="1" lang="en" sz="13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www.icode.guru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613" y="2880444"/>
            <a:ext cx="1719072" cy="111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3113426"/>
            <a:ext cx="1426464" cy="8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9439" y="1515991"/>
            <a:ext cx="1426464" cy="8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8121" y="3113807"/>
            <a:ext cx="1426464" cy="80467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658175" y="2352575"/>
            <a:ext cx="2243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15 </a:t>
            </a:r>
            <a:r>
              <a:rPr b="1"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sessions per day, 1 weekly </a:t>
            </a: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webinar, </a:t>
            </a: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b="1"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weekly workshops</a:t>
            </a:r>
            <a:endParaRPr b="1"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4905" y="1593143"/>
            <a:ext cx="1517904" cy="75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3310846" y="2532875"/>
            <a:ext cx="238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Python for Absolute Beginners</a:t>
            </a:r>
            <a:endParaRPr b="1"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6023338" y="2532875"/>
            <a:ext cx="238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FREE IELTS &amp; GRE Courses</a:t>
            </a:r>
            <a:endParaRPr b="1"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685725" y="3984900"/>
            <a:ext cx="23814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DSA/leetcode/Interview problems</a:t>
            </a:r>
            <a:endParaRPr b="1"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3310846" y="4094200"/>
            <a:ext cx="238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Machine Learning/Data Science</a:t>
            </a:r>
            <a:endParaRPr b="1"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6005050" y="3814000"/>
            <a:ext cx="23814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All Sessions are Available on our Facebook page</a:t>
            </a:r>
            <a:endParaRPr b="1"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2533" y="1540800"/>
            <a:ext cx="1426463" cy="80467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1221300" y="3130050"/>
            <a:ext cx="742800" cy="22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1289" y="3095825"/>
            <a:ext cx="711783" cy="29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3"/>
          <p:cNvCxnSpPr/>
          <p:nvPr/>
        </p:nvCxnSpPr>
        <p:spPr>
          <a:xfrm flipH="1" rot="10800000">
            <a:off x="1081625" y="1346075"/>
            <a:ext cx="7027200" cy="2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6950" y="1346075"/>
            <a:ext cx="534175" cy="32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54875" y="1367378"/>
            <a:ext cx="625044" cy="2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971550" y="882050"/>
            <a:ext cx="72009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lang="en"/>
              <a:t>Recent Achievements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971550" y="1926125"/>
            <a:ext cx="7331400" cy="27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-202247" lvl="0" marL="215900" rtl="0" algn="l">
              <a:spcBef>
                <a:spcPts val="0"/>
              </a:spcBef>
              <a:spcAft>
                <a:spcPts val="0"/>
              </a:spcAft>
              <a:buSzPct val="116666"/>
              <a:buChar char="•"/>
            </a:pPr>
            <a:r>
              <a:rPr lang="en"/>
              <a:t>700+ International Awards in Hackathons/Competitions.</a:t>
            </a:r>
            <a:endParaRPr/>
          </a:p>
          <a:p>
            <a:pPr indent="-202247" lvl="0" marL="215900" rtl="0" algn="l">
              <a:spcBef>
                <a:spcPts val="800"/>
              </a:spcBef>
              <a:spcAft>
                <a:spcPts val="0"/>
              </a:spcAft>
              <a:buSzPct val="116666"/>
              <a:buChar char="•"/>
            </a:pPr>
            <a:r>
              <a:rPr lang="en"/>
              <a:t>Fully funded graduate </a:t>
            </a:r>
            <a:r>
              <a:rPr lang="en"/>
              <a:t>admissions around the World including USA.</a:t>
            </a:r>
            <a:endParaRPr/>
          </a:p>
          <a:p>
            <a:pPr indent="-175260" lvl="0" marL="215900" rtl="0" algn="l">
              <a:spcBef>
                <a:spcPts val="800"/>
              </a:spcBef>
              <a:spcAft>
                <a:spcPts val="0"/>
              </a:spcAft>
              <a:buSzPct val="88888"/>
              <a:buChar char="•"/>
            </a:pPr>
            <a:r>
              <a:rPr lang="en"/>
              <a:t>Local and International Internships &amp; jobs. </a:t>
            </a:r>
            <a:endParaRPr/>
          </a:p>
          <a:p>
            <a:pPr indent="-227647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6"/>
              <a:buChar char="•"/>
            </a:pPr>
            <a:r>
              <a:rPr lang="en"/>
              <a:t>Our </a:t>
            </a:r>
            <a:r>
              <a:rPr b="1" lang="en"/>
              <a:t>38 Teams</a:t>
            </a:r>
            <a:r>
              <a:rPr lang="en"/>
              <a:t> solved 9/9 puzzles in CS50 Puzzle day by Harvard University 2024</a:t>
            </a:r>
            <a:endParaRPr/>
          </a:p>
          <a:p>
            <a:pPr indent="-200660" lvl="0" marL="215900" rtl="0" algn="l">
              <a:spcBef>
                <a:spcPts val="800"/>
              </a:spcBef>
              <a:spcAft>
                <a:spcPts val="0"/>
              </a:spcAft>
              <a:buSzPct val="88888"/>
              <a:buChar char="•"/>
            </a:pPr>
            <a:r>
              <a:rPr b="1" lang="en"/>
              <a:t>72</a:t>
            </a:r>
            <a:r>
              <a:rPr lang="en"/>
              <a:t> Mentors selected at Code in Place </a:t>
            </a:r>
            <a:r>
              <a:rPr b="1" lang="en"/>
              <a:t>Stanford University</a:t>
            </a:r>
            <a:r>
              <a:rPr lang="en"/>
              <a:t> 2024</a:t>
            </a:r>
            <a:endParaRPr/>
          </a:p>
          <a:p>
            <a:pPr indent="-200660" lvl="0" marL="215900" rtl="0" algn="l">
              <a:spcBef>
                <a:spcPts val="800"/>
              </a:spcBef>
              <a:spcAft>
                <a:spcPts val="0"/>
              </a:spcAft>
              <a:buSzPct val="88888"/>
              <a:buChar char="•"/>
            </a:pPr>
            <a:r>
              <a:rPr b="1" lang="en"/>
              <a:t>3 iCoders</a:t>
            </a:r>
            <a:r>
              <a:rPr lang="en"/>
              <a:t> were among </a:t>
            </a:r>
            <a:r>
              <a:rPr b="1" lang="en"/>
              <a:t>320 </a:t>
            </a:r>
            <a:r>
              <a:rPr lang="en"/>
              <a:t>global selections for the </a:t>
            </a:r>
            <a:r>
              <a:rPr b="1" lang="en"/>
              <a:t>MIT Emerging Talent Program</a:t>
            </a:r>
            <a:endParaRPr b="1"/>
          </a:p>
          <a:p>
            <a:pPr indent="-200660" lvl="0" marL="215900" rtl="0" algn="l">
              <a:spcBef>
                <a:spcPts val="800"/>
              </a:spcBef>
              <a:spcAft>
                <a:spcPts val="0"/>
              </a:spcAft>
              <a:buSzPct val="88888"/>
              <a:buChar char="•"/>
            </a:pPr>
            <a:r>
              <a:rPr b="1" lang="en"/>
              <a:t>301 Students</a:t>
            </a:r>
            <a:r>
              <a:rPr lang="en"/>
              <a:t> from iCodeGuru participated in Google Code Jam 2023</a:t>
            </a:r>
            <a:endParaRPr/>
          </a:p>
          <a:p>
            <a:pPr indent="-200660" lvl="0" marL="215900" rtl="0" algn="l">
              <a:spcBef>
                <a:spcPts val="800"/>
              </a:spcBef>
              <a:spcAft>
                <a:spcPts val="0"/>
              </a:spcAft>
              <a:buSzPct val="88888"/>
              <a:buChar char="•"/>
            </a:pPr>
            <a:r>
              <a:rPr b="1" lang="en"/>
              <a:t>3 interns</a:t>
            </a:r>
            <a:r>
              <a:rPr lang="en"/>
              <a:t> went to </a:t>
            </a:r>
            <a:r>
              <a:rPr b="1" lang="en"/>
              <a:t>Etihad Aviation</a:t>
            </a:r>
            <a:r>
              <a:rPr lang="en"/>
              <a:t> Group, World Headquarters Abu Dhabi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</a:rPr>
              <a:t>Join us at </a:t>
            </a:r>
            <a:r>
              <a:rPr i="1" lang="en" sz="13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www.icode.guru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1125" y="2701925"/>
            <a:ext cx="507975" cy="5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675" y="3105525"/>
            <a:ext cx="426400" cy="4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836075" y="1248825"/>
            <a:ext cx="7461300" cy="9525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675" y="512250"/>
            <a:ext cx="6818500" cy="408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25" y="288650"/>
            <a:ext cx="8684452" cy="45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736600"/>
            <a:ext cx="7200899" cy="355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KPIs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971550" y="1917700"/>
            <a:ext cx="7444500" cy="248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Quarterly meetings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KPIs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webinars for international opportunities - 2 per semester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Participation in international Hackathons - 1 per semester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Participation in Coding competitions - 1 per year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Students appearing in IELTs/ score - Per semester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Students appearing in GRE/ score - Per semester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students getting international scholarships - semi-annual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Opportunities</a:t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814901" y="1540424"/>
            <a:ext cx="7200900" cy="248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200">
                <a:solidFill>
                  <a:schemeClr val="dk1"/>
                </a:solidFill>
                <a:highlight>
                  <a:srgbClr val="F8F8F8"/>
                </a:highlight>
              </a:rPr>
              <a:t> WordSprint Developers Hackathon 6.0</a:t>
            </a:r>
            <a:br>
              <a:rPr lang="en" sz="2200">
                <a:solidFill>
                  <a:schemeClr val="dk1"/>
                </a:solidFill>
                <a:highlight>
                  <a:srgbClr val="F8F8F8"/>
                </a:highlight>
              </a:rPr>
            </a:br>
            <a:endParaRPr sz="2200">
              <a:highlight>
                <a:srgbClr val="F8F8F8"/>
              </a:highlight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1452775" y="2278900"/>
            <a:ext cx="3590100" cy="22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D1C1D"/>
                </a:solidFill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𝐁𝐞𝐧𝐞𝐟𝐢𝐭𝐬:</a:t>
            </a:r>
            <a:endParaRPr sz="1850">
              <a:solidFill>
                <a:srgbClr val="1D1C1D"/>
              </a:solidFill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550"/>
              <a:buFont typeface="Times New Roman"/>
              <a:buChar char="●"/>
            </a:pPr>
            <a:r>
              <a:rPr lang="en" sz="1550">
                <a:solidFill>
                  <a:srgbClr val="1D1C1D"/>
                </a:solidFill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Networking &amp; Teamwork  </a:t>
            </a:r>
            <a:endParaRPr sz="1550">
              <a:solidFill>
                <a:srgbClr val="1D1C1D"/>
              </a:solidFill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550"/>
              <a:buFont typeface="Times New Roman"/>
              <a:buChar char="●"/>
            </a:pPr>
            <a:r>
              <a:rPr lang="en" sz="1550">
                <a:solidFill>
                  <a:srgbClr val="1D1C1D"/>
                </a:solidFill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Exposure to Advanced Technologies </a:t>
            </a:r>
            <a:endParaRPr sz="1550">
              <a:solidFill>
                <a:srgbClr val="1D1C1D"/>
              </a:solidFill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550"/>
              <a:buFont typeface="Times New Roman"/>
              <a:buChar char="●"/>
            </a:pPr>
            <a:r>
              <a:rPr lang="en" sz="1550">
                <a:solidFill>
                  <a:srgbClr val="1D1C1D"/>
                </a:solidFill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Problem-Solving Skills </a:t>
            </a:r>
            <a:endParaRPr sz="1550">
              <a:solidFill>
                <a:srgbClr val="1D1C1D"/>
              </a:solidFill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550"/>
              <a:buFont typeface="Times New Roman"/>
              <a:buChar char="●"/>
            </a:pPr>
            <a:r>
              <a:rPr lang="en" sz="1550">
                <a:solidFill>
                  <a:srgbClr val="1D1C1D"/>
                </a:solidFill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Building Portfolio </a:t>
            </a:r>
            <a:endParaRPr sz="1550">
              <a:solidFill>
                <a:srgbClr val="1D1C1D"/>
              </a:solidFill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550"/>
              <a:buFont typeface="Times New Roman"/>
              <a:buChar char="●"/>
            </a:pPr>
            <a:r>
              <a:rPr lang="en" sz="1550">
                <a:solidFill>
                  <a:srgbClr val="1D1C1D"/>
                </a:solidFill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Certificates for all participants</a:t>
            </a:r>
            <a:endParaRPr sz="1550">
              <a:solidFill>
                <a:srgbClr val="1D1C1D"/>
              </a:solidFill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1D1C1D"/>
              </a:solidFill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1D1C1D"/>
                </a:solidFill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Deadline:</a:t>
            </a:r>
            <a:r>
              <a:rPr lang="en" sz="1550">
                <a:solidFill>
                  <a:srgbClr val="1D1C1D"/>
                </a:solidFill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30th Dec 2024</a:t>
            </a:r>
            <a:endParaRPr sz="1550">
              <a:solidFill>
                <a:srgbClr val="1D1C1D"/>
              </a:solidFill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